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1" r:id="rId6"/>
    <p:sldId id="262" r:id="rId7"/>
    <p:sldId id="264" r:id="rId8"/>
    <p:sldId id="260" r:id="rId9"/>
    <p:sldId id="266" r:id="rId10"/>
    <p:sldId id="267" r:id="rId11"/>
    <p:sldId id="268" r:id="rId12"/>
    <p:sldId id="269" r:id="rId13"/>
    <p:sldId id="270" r:id="rId14"/>
    <p:sldId id="271" r:id="rId15"/>
    <p:sldId id="276" r:id="rId16"/>
    <p:sldId id="277" r:id="rId17"/>
    <p:sldId id="278" r:id="rId18"/>
    <p:sldId id="279" r:id="rId19"/>
    <p:sldId id="280" r:id="rId20"/>
    <p:sldId id="281" r:id="rId21"/>
    <p:sldId id="283" r:id="rId22"/>
    <p:sldId id="282" r:id="rId23"/>
    <p:sldId id="272" r:id="rId24"/>
    <p:sldId id="273" r:id="rId25"/>
    <p:sldId id="274" r:id="rId26"/>
    <p:sldId id="275" r:id="rId27"/>
    <p:sldId id="26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14" y="-78"/>
      </p:cViewPr>
      <p:guideLst>
        <p:guide orient="horz" pos="2160"/>
        <p:guide pos="2880"/>
      </p:guideLst>
    </p:cSldViewPr>
  </p:slideViewPr>
  <p:notesTextViewPr>
    <p:cViewPr>
      <p:scale>
        <a:sx n="75" d="100"/>
        <a:sy n="75"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52E7FF-1DC8-4D6C-98BF-E58B2C9B9C2C}" type="datetimeFigureOut">
              <a:rPr lang="en-CA" smtClean="0"/>
              <a:pPr/>
              <a:t>29/03/2012</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BD92C8-AEC1-439F-B92D-AE903AF9FF1E}" type="slidenum">
              <a:rPr lang="en-CA" smtClean="0"/>
              <a:pPr/>
              <a:t>‹#›</a:t>
            </a:fld>
            <a:endParaRPr lang="en-CA" dirty="0"/>
          </a:p>
        </p:txBody>
      </p:sp>
    </p:spTree>
    <p:extLst>
      <p:ext uri="{BB962C8B-B14F-4D97-AF65-F5344CB8AC3E}">
        <p14:creationId xmlns="" xmlns:p14="http://schemas.microsoft.com/office/powerpoint/2010/main" val="1963086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Due</a:t>
            </a:r>
            <a:r>
              <a:rPr lang="en-CA" baseline="0" dirty="0" smtClean="0"/>
              <a:t> to time limitations, we will focus on Opiates, Stimulants and Alcohol, and can cover other drugs un future workshops. </a:t>
            </a:r>
          </a:p>
          <a:p>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2</a:t>
            </a:fld>
            <a:endParaRPr lang="en-CA" dirty="0"/>
          </a:p>
        </p:txBody>
      </p:sp>
    </p:spTree>
    <p:extLst>
      <p:ext uri="{BB962C8B-B14F-4D97-AF65-F5344CB8AC3E}">
        <p14:creationId xmlns="" xmlns:p14="http://schemas.microsoft.com/office/powerpoint/2010/main" val="33830690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 Women considering</a:t>
            </a:r>
            <a:r>
              <a:rPr lang="en-CA" baseline="0" dirty="0" smtClean="0"/>
              <a:t> suicide within a few days of using stimulants may benefit from support to understand the impact of brain chemistry on her current perspective.  This is a great time to share this information and make an agreement with her to check in about this is a few days once her chemicals have re-set.  Ending of life is not a decision that is useful to make when one is in extreme distress, including in situations where brain chemicals are unbalanced and linked to distress in a primary way.  </a:t>
            </a: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12</a:t>
            </a:fld>
            <a:endParaRPr lang="en-CA" dirty="0"/>
          </a:p>
        </p:txBody>
      </p:sp>
    </p:spTree>
    <p:extLst>
      <p:ext uri="{BB962C8B-B14F-4D97-AF65-F5344CB8AC3E}">
        <p14:creationId xmlns="" xmlns:p14="http://schemas.microsoft.com/office/powerpoint/2010/main" val="2087085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r>
              <a:rPr lang="en-CA" dirty="0" smtClean="0"/>
              <a:t>Since a person overdosing</a:t>
            </a:r>
            <a:r>
              <a:rPr lang="en-CA" baseline="0" dirty="0" smtClean="0"/>
              <a:t> on stimulants is essentially overheating, a cold shower will </a:t>
            </a:r>
            <a:r>
              <a:rPr lang="en-CA" baseline="0" dirty="0" err="1" smtClean="0"/>
              <a:t>overshock</a:t>
            </a:r>
            <a:r>
              <a:rPr lang="en-CA" baseline="0" dirty="0" smtClean="0"/>
              <a:t> her system.  </a:t>
            </a: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13</a:t>
            </a:fld>
            <a:endParaRPr lang="en-CA" dirty="0"/>
          </a:p>
        </p:txBody>
      </p:sp>
    </p:spTree>
    <p:extLst>
      <p:ext uri="{BB962C8B-B14F-4D97-AF65-F5344CB8AC3E}">
        <p14:creationId xmlns="" xmlns:p14="http://schemas.microsoft.com/office/powerpoint/2010/main" val="3507324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CA" dirty="0" smtClean="0"/>
              <a:t>People</a:t>
            </a:r>
            <a:r>
              <a:rPr lang="en-CA" baseline="0" dirty="0" smtClean="0"/>
              <a:t> find it hard to eat and sleep if using stimulants.  However, if use last for several hours or days, food, water, and rest are imperative to protect against overdose</a:t>
            </a:r>
          </a:p>
          <a:p>
            <a:pPr marL="171450" indent="-171450">
              <a:buFontTx/>
              <a:buChar char="-"/>
            </a:pPr>
            <a:r>
              <a:rPr lang="en-CA" baseline="0" dirty="0" smtClean="0"/>
              <a:t>Withdrawal – people expect that with heavy drinking, there will be a hangover, yet often seem to panic around crack withdrawal.  Using the analogy of a hangover can help a woman navigate crack withdrawal in a way that is less scary. . . It can help frame the feelings of hopelessness and self loathing in the context of brain chemistry instead of personalized character traits.  </a:t>
            </a:r>
          </a:p>
          <a:p>
            <a:pPr marL="171450" indent="-171450">
              <a:buFontTx/>
              <a:buChar char="-"/>
            </a:pPr>
            <a:r>
              <a:rPr lang="en-CA" baseline="0" dirty="0" smtClean="0"/>
              <a:t>An extensive look at problems associated with various homemade pipes, health promotion regarding safer crack use kits, and the ins and outs of offering these resources at an agency level are beyond the scope of this presentation, but there is so much more to say about this.  </a:t>
            </a: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14</a:t>
            </a:fld>
            <a:endParaRPr lang="en-CA" dirty="0"/>
          </a:p>
        </p:txBody>
      </p:sp>
    </p:spTree>
    <p:extLst>
      <p:ext uri="{BB962C8B-B14F-4D97-AF65-F5344CB8AC3E}">
        <p14:creationId xmlns="" xmlns:p14="http://schemas.microsoft.com/office/powerpoint/2010/main" val="2766352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There are many health concerns with drinking</a:t>
            </a:r>
            <a:r>
              <a:rPr lang="en-CA" baseline="0" dirty="0" smtClean="0"/>
              <a:t> cooking wine, which is extremely salty, and non-beverage alcohols</a:t>
            </a: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23</a:t>
            </a:fld>
            <a:endParaRPr lang="en-CA" dirty="0"/>
          </a:p>
        </p:txBody>
      </p:sp>
    </p:spTree>
    <p:extLst>
      <p:ext uri="{BB962C8B-B14F-4D97-AF65-F5344CB8AC3E}">
        <p14:creationId xmlns="" xmlns:p14="http://schemas.microsoft.com/office/powerpoint/2010/main" val="942091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CA" dirty="0" smtClean="0"/>
              <a:t>Also known as downers</a:t>
            </a:r>
          </a:p>
          <a:p>
            <a:pPr marL="171450" indent="-171450">
              <a:buFontTx/>
              <a:buChar char="-"/>
            </a:pPr>
            <a:r>
              <a:rPr lang="en-CA" dirty="0" smtClean="0"/>
              <a:t>Can suppress breathing</a:t>
            </a:r>
          </a:p>
          <a:p>
            <a:pPr marL="171450" indent="-171450">
              <a:buFontTx/>
              <a:buChar char="-"/>
            </a:pP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3</a:t>
            </a:fld>
            <a:endParaRPr lang="en-CA" dirty="0"/>
          </a:p>
        </p:txBody>
      </p:sp>
    </p:spTree>
    <p:extLst>
      <p:ext uri="{BB962C8B-B14F-4D97-AF65-F5344CB8AC3E}">
        <p14:creationId xmlns="" xmlns:p14="http://schemas.microsoft.com/office/powerpoint/2010/main" val="895863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Heroin</a:t>
            </a:r>
            <a:r>
              <a:rPr lang="en-CA" baseline="0" dirty="0" smtClean="0"/>
              <a:t> is smoked by heating aluminium foil and inhaling the fumes through a straw – “chasing the dragon” </a:t>
            </a:r>
          </a:p>
          <a:p>
            <a:r>
              <a:rPr lang="en-CA" baseline="0" dirty="0" smtClean="0"/>
              <a:t>Many people use methadone with other drugs which can cause overdoses, and so can result in strained or challenging relationships with doctors.</a:t>
            </a:r>
          </a:p>
          <a:p>
            <a:r>
              <a:rPr lang="en-CA" baseline="0" dirty="0" smtClean="0"/>
              <a:t>Advocacy and support for a woman with her methadone doctor, clinic, and pharmacy can be really important.</a:t>
            </a:r>
          </a:p>
          <a:p>
            <a:r>
              <a:rPr lang="en-CA" baseline="0" dirty="0" smtClean="0"/>
              <a:t>We can provide a more in depth focus on the impacts and support issues related to MMT in future workshops.   </a:t>
            </a:r>
          </a:p>
          <a:p>
            <a:r>
              <a:rPr lang="en-CA" baseline="0" dirty="0" smtClean="0"/>
              <a:t>  </a:t>
            </a: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4</a:t>
            </a:fld>
            <a:endParaRPr lang="en-CA" dirty="0"/>
          </a:p>
        </p:txBody>
      </p:sp>
    </p:spTree>
    <p:extLst>
      <p:ext uri="{BB962C8B-B14F-4D97-AF65-F5344CB8AC3E}">
        <p14:creationId xmlns="" xmlns:p14="http://schemas.microsoft.com/office/powerpoint/2010/main" val="1300920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 Non-medical</a:t>
            </a:r>
            <a:r>
              <a:rPr lang="en-CA" baseline="0" dirty="0" smtClean="0"/>
              <a:t> visualization: </a:t>
            </a:r>
            <a:r>
              <a:rPr lang="en-CA" dirty="0" smtClean="0"/>
              <a:t>Blowing up a balloon everyday</a:t>
            </a:r>
            <a:r>
              <a:rPr lang="en-CA" baseline="0" dirty="0" smtClean="0"/>
              <a:t> – stretches physical structure of the brain.  When there is no balloon, the stretched structure is not supported.  </a:t>
            </a: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5</a:t>
            </a:fld>
            <a:endParaRPr lang="en-CA" dirty="0"/>
          </a:p>
        </p:txBody>
      </p:sp>
    </p:spTree>
    <p:extLst>
      <p:ext uri="{BB962C8B-B14F-4D97-AF65-F5344CB8AC3E}">
        <p14:creationId xmlns="" xmlns:p14="http://schemas.microsoft.com/office/powerpoint/2010/main" val="1135187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 Kick kits – valium</a:t>
            </a:r>
            <a:r>
              <a:rPr lang="en-CA" baseline="0" dirty="0" smtClean="0"/>
              <a:t> to help with sleeping,  clonidine – sweats, aches and pains, </a:t>
            </a:r>
            <a:r>
              <a:rPr lang="en-CA" baseline="0" dirty="0" err="1" smtClean="0"/>
              <a:t>immodium</a:t>
            </a:r>
            <a:r>
              <a:rPr lang="en-CA" baseline="0" dirty="0" smtClean="0"/>
              <a:t> binder – prevent diarrhea</a:t>
            </a:r>
            <a:endParaRPr lang="en-CA" dirty="0" smtClean="0"/>
          </a:p>
          <a:p>
            <a:pPr marL="171450" indent="-171450">
              <a:buFontTx/>
              <a:buChar char="-"/>
            </a:pPr>
            <a:r>
              <a:rPr lang="en-CA" baseline="0" dirty="0" smtClean="0"/>
              <a:t>Methadone is seen as a lifelong maintenance therapy, comes with it’s own set of physical side effects and barriers to autonomy.  It is also much harder to kick than any other opiate because of it’s long 24 hour half life.  Some benefits to MMT include hooking women into health services, a possibly supportive relationship, and reduced risk in obtaining opiates to stave off or manage experiences of withdrawal.  Drug benefit card will cover the cost of the prescription though women may need advocacy with pharmacies to waive the dispensing fee.</a:t>
            </a:r>
          </a:p>
          <a:p>
            <a:pPr marL="171450" indent="-171450">
              <a:buFontTx/>
              <a:buChar char="-"/>
            </a:pPr>
            <a:r>
              <a:rPr lang="en-CA" baseline="0" dirty="0" smtClean="0"/>
              <a:t>NADA protocol developed by the National Acupuncture Detoxification Association uses points on the ear to ease withdrawal symptoms by focusing on 2 emotional balance points, as well as physical and emotional processes connected to the Kidneys, Liver and Lungs, which are respectively associated with the emotions fear, anger and sadness.  Trainings in New York and Toronto.        </a:t>
            </a: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6</a:t>
            </a:fld>
            <a:endParaRPr lang="en-CA" dirty="0"/>
          </a:p>
        </p:txBody>
      </p:sp>
    </p:spTree>
    <p:extLst>
      <p:ext uri="{BB962C8B-B14F-4D97-AF65-F5344CB8AC3E}">
        <p14:creationId xmlns="" xmlns:p14="http://schemas.microsoft.com/office/powerpoint/2010/main" val="2913575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Toronto Public Health has recently begun</a:t>
            </a:r>
            <a:r>
              <a:rPr lang="en-CA" baseline="0" dirty="0" smtClean="0"/>
              <a:t> to train opiate users to carry and administer Narcan.  You can get this training via an agency request, or by accessing the training as an individual who uses opiates (requires self identification only).  Your own supply of Narcan will be provided.    </a:t>
            </a: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7</a:t>
            </a:fld>
            <a:endParaRPr lang="en-CA" dirty="0"/>
          </a:p>
        </p:txBody>
      </p:sp>
    </p:spTree>
    <p:extLst>
      <p:ext uri="{BB962C8B-B14F-4D97-AF65-F5344CB8AC3E}">
        <p14:creationId xmlns="" xmlns:p14="http://schemas.microsoft.com/office/powerpoint/2010/main" val="3840966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It’s not just about needles – people need to have separate spoons,</a:t>
            </a:r>
            <a:r>
              <a:rPr lang="en-CA" baseline="0" dirty="0" smtClean="0"/>
              <a:t> filters, tie offs, etc.  </a:t>
            </a:r>
            <a:r>
              <a:rPr lang="en-CA" baseline="0" dirty="0" smtClean="0"/>
              <a:t>Cotton filters for chalk and impurities instead </a:t>
            </a:r>
            <a:r>
              <a:rPr lang="en-CA" baseline="0" smtClean="0"/>
              <a:t>of cigarette buts. </a:t>
            </a:r>
            <a:endParaRPr lang="en-CA" baseline="0" dirty="0" smtClean="0"/>
          </a:p>
          <a:p>
            <a:r>
              <a:rPr lang="en-CA" baseline="0" dirty="0" smtClean="0"/>
              <a:t>Message: her health is important, multiple strains can make you sicker faster</a:t>
            </a:r>
            <a:endParaRPr lang="en-CA" dirty="0" smtClean="0"/>
          </a:p>
          <a:p>
            <a:r>
              <a:rPr lang="en-CA" dirty="0" smtClean="0"/>
              <a:t>New works not only reduce the transmission of HCV and HIV, but contribute</a:t>
            </a:r>
            <a:r>
              <a:rPr lang="en-CA" baseline="0" dirty="0" smtClean="0"/>
              <a:t> to healthier veins.  </a:t>
            </a:r>
          </a:p>
          <a:p>
            <a:r>
              <a:rPr lang="en-CA" baseline="0" dirty="0" smtClean="0"/>
              <a:t>Knowledge of safer auto injection practices her own dealers can impact her level of power in relation to drug use.  </a:t>
            </a:r>
          </a:p>
          <a:p>
            <a:r>
              <a:rPr lang="en-CA" baseline="0" dirty="0" smtClean="0"/>
              <a:t>Cotton filters to filter out chalk from prescription meds, and other junk from street drugs that damage veins.</a:t>
            </a:r>
          </a:p>
          <a:p>
            <a:r>
              <a:rPr lang="en-CA" baseline="0" dirty="0" smtClean="0"/>
              <a:t> </a:t>
            </a:r>
            <a:endParaRPr lang="en-CA" dirty="0" smtClean="0"/>
          </a:p>
          <a:p>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8</a:t>
            </a:fld>
            <a:endParaRPr lang="en-CA" dirty="0"/>
          </a:p>
        </p:txBody>
      </p:sp>
    </p:spTree>
    <p:extLst>
      <p:ext uri="{BB962C8B-B14F-4D97-AF65-F5344CB8AC3E}">
        <p14:creationId xmlns="" xmlns:p14="http://schemas.microsoft.com/office/powerpoint/2010/main" val="2122296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Opposite effect of opiates or CNS</a:t>
            </a:r>
            <a:r>
              <a:rPr lang="en-CA" baseline="0" dirty="0" smtClean="0"/>
              <a:t> depressants</a:t>
            </a:r>
          </a:p>
          <a:p>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9</a:t>
            </a:fld>
            <a:endParaRPr lang="en-CA" dirty="0"/>
          </a:p>
        </p:txBody>
      </p:sp>
    </p:spTree>
    <p:extLst>
      <p:ext uri="{BB962C8B-B14F-4D97-AF65-F5344CB8AC3E}">
        <p14:creationId xmlns="" xmlns:p14="http://schemas.microsoft.com/office/powerpoint/2010/main" val="3355064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CA" dirty="0" smtClean="0"/>
              <a:t>Half</a:t>
            </a:r>
            <a:r>
              <a:rPr lang="en-CA" baseline="0" dirty="0" smtClean="0"/>
              <a:t> life is the amount of time it takes for half of the substance to leave your body.  The half life heroin is 4 hours.  People will only administer heroin a few times a day.  The half life of methadone is 24 hours, so people take it once a day.  The half life of crack is 20 minutes.  Crack users may smoke or inject 20 to 60 times a day because of the short half life of the drug.  </a:t>
            </a:r>
          </a:p>
          <a:p>
            <a:pPr marL="171450" indent="-171450">
              <a:buFontTx/>
              <a:buChar char="-"/>
            </a:pPr>
            <a:r>
              <a:rPr lang="en-CA" baseline="0" dirty="0" smtClean="0"/>
              <a:t>Cookie feet – high energy, lots of walking, inadequate footwear</a:t>
            </a:r>
          </a:p>
          <a:p>
            <a:pPr marL="171450" indent="-171450">
              <a:buFontTx/>
              <a:buChar char="-"/>
            </a:pPr>
            <a:endParaRPr lang="en-CA" dirty="0"/>
          </a:p>
        </p:txBody>
      </p:sp>
      <p:sp>
        <p:nvSpPr>
          <p:cNvPr id="4" name="Slide Number Placeholder 3"/>
          <p:cNvSpPr>
            <a:spLocks noGrp="1"/>
          </p:cNvSpPr>
          <p:nvPr>
            <p:ph type="sldNum" sz="quarter" idx="10"/>
          </p:nvPr>
        </p:nvSpPr>
        <p:spPr/>
        <p:txBody>
          <a:bodyPr/>
          <a:lstStyle/>
          <a:p>
            <a:fld id="{8ABD92C8-AEC1-439F-B92D-AE903AF9FF1E}" type="slidenum">
              <a:rPr lang="en-CA" smtClean="0"/>
              <a:pPr/>
              <a:t>11</a:t>
            </a:fld>
            <a:endParaRPr lang="en-CA" dirty="0"/>
          </a:p>
        </p:txBody>
      </p:sp>
    </p:spTree>
    <p:extLst>
      <p:ext uri="{BB962C8B-B14F-4D97-AF65-F5344CB8AC3E}">
        <p14:creationId xmlns="" xmlns:p14="http://schemas.microsoft.com/office/powerpoint/2010/main" val="3740830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2846530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642553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1184213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1768571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1251603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1902618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2989767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750184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2069869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410404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FECBF-7D70-47F4-81B1-EDE719A6C580}" type="datetimeFigureOut">
              <a:rPr lang="en-CA" smtClean="0"/>
              <a:pPr/>
              <a:t>29/03/2012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3624783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1FECBF-7D70-47F4-81B1-EDE719A6C580}" type="datetimeFigureOut">
              <a:rPr lang="en-CA" smtClean="0"/>
              <a:pPr/>
              <a:t>29/03/2012</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11A26-ECEA-4B8D-986C-38D28C8AD444}" type="slidenum">
              <a:rPr lang="en-CA" smtClean="0"/>
              <a:pPr/>
              <a:t>‹#›</a:t>
            </a:fld>
            <a:endParaRPr lang="en-CA" dirty="0"/>
          </a:p>
        </p:txBody>
      </p:sp>
    </p:spTree>
    <p:extLst>
      <p:ext uri="{BB962C8B-B14F-4D97-AF65-F5344CB8AC3E}">
        <p14:creationId xmlns="" xmlns:p14="http://schemas.microsoft.com/office/powerpoint/2010/main" val="4033863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Harmreductionconsultants@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smtClean="0"/>
              <a:t>Harm Reduction Strategies to Address Crack and Injection Drug Use</a:t>
            </a:r>
            <a:br>
              <a:rPr lang="en-CA" dirty="0" smtClean="0"/>
            </a:br>
            <a:endParaRPr lang="en-CA" dirty="0"/>
          </a:p>
        </p:txBody>
      </p:sp>
      <p:sp>
        <p:nvSpPr>
          <p:cNvPr id="3" name="Subtitle 2"/>
          <p:cNvSpPr>
            <a:spLocks noGrp="1"/>
          </p:cNvSpPr>
          <p:nvPr>
            <p:ph type="subTitle" idx="1"/>
          </p:nvPr>
        </p:nvSpPr>
        <p:spPr/>
        <p:txBody>
          <a:bodyPr>
            <a:normAutofit/>
          </a:bodyPr>
          <a:lstStyle/>
          <a:p>
            <a:r>
              <a:rPr lang="en-CA" sz="2800" dirty="0" err="1" smtClean="0">
                <a:solidFill>
                  <a:schemeClr val="tx1"/>
                </a:solidFill>
              </a:rPr>
              <a:t>Mella</a:t>
            </a:r>
            <a:r>
              <a:rPr lang="en-CA" sz="2800" dirty="0" smtClean="0">
                <a:solidFill>
                  <a:schemeClr val="tx1"/>
                </a:solidFill>
              </a:rPr>
              <a:t> Brown and Bo </a:t>
            </a:r>
            <a:r>
              <a:rPr lang="en-CA" sz="2800" dirty="0" err="1" smtClean="0">
                <a:solidFill>
                  <a:schemeClr val="tx1"/>
                </a:solidFill>
              </a:rPr>
              <a:t>Yih</a:t>
            </a:r>
            <a:r>
              <a:rPr lang="en-CA" sz="2800" dirty="0" smtClean="0">
                <a:solidFill>
                  <a:schemeClr val="tx1"/>
                </a:solidFill>
              </a:rPr>
              <a:t> Thom</a:t>
            </a:r>
          </a:p>
          <a:p>
            <a:r>
              <a:rPr lang="en-CA" sz="2800" dirty="0" smtClean="0">
                <a:solidFill>
                  <a:schemeClr val="tx1"/>
                </a:solidFill>
              </a:rPr>
              <a:t>harmreductionconsultants@gmail.com</a:t>
            </a:r>
            <a:endParaRPr lang="en-CA" sz="2800" dirty="0">
              <a:solidFill>
                <a:schemeClr val="tx1"/>
              </a:solidFill>
            </a:endParaRPr>
          </a:p>
        </p:txBody>
      </p:sp>
    </p:spTree>
    <p:extLst>
      <p:ext uri="{BB962C8B-B14F-4D97-AF65-F5344CB8AC3E}">
        <p14:creationId xmlns="" xmlns:p14="http://schemas.microsoft.com/office/powerpoint/2010/main" val="866077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How are stimulants used? </a:t>
            </a:r>
            <a:endParaRPr lang="en-CA" dirty="0"/>
          </a:p>
        </p:txBody>
      </p:sp>
      <p:sp>
        <p:nvSpPr>
          <p:cNvPr id="3" name="Content Placeholder 2"/>
          <p:cNvSpPr>
            <a:spLocks noGrp="1"/>
          </p:cNvSpPr>
          <p:nvPr>
            <p:ph idx="1"/>
          </p:nvPr>
        </p:nvSpPr>
        <p:spPr/>
        <p:txBody>
          <a:bodyPr>
            <a:normAutofit/>
          </a:bodyPr>
          <a:lstStyle/>
          <a:p>
            <a:r>
              <a:rPr lang="en-CA" sz="2800" dirty="0" smtClean="0"/>
              <a:t>Swallowing </a:t>
            </a:r>
          </a:p>
          <a:p>
            <a:pPr marL="0" indent="0">
              <a:buNone/>
            </a:pPr>
            <a:r>
              <a:rPr lang="en-CA" sz="2800" dirty="0"/>
              <a:t>	</a:t>
            </a:r>
            <a:r>
              <a:rPr lang="en-CA" sz="2800" dirty="0" smtClean="0"/>
              <a:t>- pills, tablets – speed, “bennys”</a:t>
            </a:r>
            <a:endParaRPr lang="en-CA" sz="2800" dirty="0"/>
          </a:p>
          <a:p>
            <a:r>
              <a:rPr lang="en-CA" sz="2800" dirty="0" smtClean="0"/>
              <a:t>Snorting</a:t>
            </a:r>
          </a:p>
          <a:p>
            <a:pPr marL="457200" lvl="1" indent="0">
              <a:buNone/>
            </a:pPr>
            <a:r>
              <a:rPr lang="en-CA" dirty="0" smtClean="0"/>
              <a:t>	- cocaine, speed, crystal meth</a:t>
            </a:r>
          </a:p>
          <a:p>
            <a:r>
              <a:rPr lang="en-CA" sz="2800" dirty="0" smtClean="0"/>
              <a:t>Smoking</a:t>
            </a:r>
          </a:p>
          <a:p>
            <a:pPr marL="0" indent="0">
              <a:buNone/>
            </a:pPr>
            <a:r>
              <a:rPr lang="en-CA" sz="2800" dirty="0"/>
              <a:t>	</a:t>
            </a:r>
            <a:r>
              <a:rPr lang="en-CA" sz="2800" dirty="0" smtClean="0"/>
              <a:t>- crack and crystal meth </a:t>
            </a:r>
          </a:p>
          <a:p>
            <a:r>
              <a:rPr lang="en-CA" sz="2800" dirty="0" smtClean="0"/>
              <a:t>Injection</a:t>
            </a:r>
          </a:p>
          <a:p>
            <a:pPr marL="914400" lvl="2" indent="0">
              <a:buNone/>
            </a:pPr>
            <a:r>
              <a:rPr lang="en-CA" sz="2000" dirty="0" smtClean="0"/>
              <a:t>- </a:t>
            </a:r>
            <a:r>
              <a:rPr lang="en-CA" sz="2800" dirty="0" smtClean="0"/>
              <a:t>all can be injected</a:t>
            </a:r>
            <a:endParaRPr lang="en-CA" sz="2000" dirty="0" smtClean="0"/>
          </a:p>
        </p:txBody>
      </p:sp>
    </p:spTree>
    <p:extLst>
      <p:ext uri="{BB962C8B-B14F-4D97-AF65-F5344CB8AC3E}">
        <p14:creationId xmlns="" xmlns:p14="http://schemas.microsoft.com/office/powerpoint/2010/main" val="489235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Some effects of stimulants</a:t>
            </a:r>
            <a:endParaRPr lang="en-CA" dirty="0"/>
          </a:p>
        </p:txBody>
      </p:sp>
      <p:sp>
        <p:nvSpPr>
          <p:cNvPr id="3" name="Content Placeholder 2"/>
          <p:cNvSpPr>
            <a:spLocks noGrp="1"/>
          </p:cNvSpPr>
          <p:nvPr>
            <p:ph idx="1"/>
          </p:nvPr>
        </p:nvSpPr>
        <p:spPr/>
        <p:txBody>
          <a:bodyPr>
            <a:normAutofit fontScale="92500"/>
          </a:bodyPr>
          <a:lstStyle/>
          <a:p>
            <a:r>
              <a:rPr lang="en-CA" dirty="0" smtClean="0"/>
              <a:t>Euphoric feelings, 5-15 minutes</a:t>
            </a:r>
          </a:p>
          <a:p>
            <a:r>
              <a:rPr lang="en-CA" dirty="0" smtClean="0"/>
              <a:t>Can be more social, confident, energetic, talkative, hyper (alert), or anxious</a:t>
            </a:r>
          </a:p>
          <a:p>
            <a:r>
              <a:rPr lang="en-CA" dirty="0" smtClean="0"/>
              <a:t>Shorter half life = more frequent administration</a:t>
            </a:r>
          </a:p>
          <a:p>
            <a:r>
              <a:rPr lang="en-CA" dirty="0" smtClean="0"/>
              <a:t>Cookie feet </a:t>
            </a:r>
          </a:p>
          <a:p>
            <a:r>
              <a:rPr lang="en-CA" dirty="0" smtClean="0"/>
              <a:t>Loss of appetite</a:t>
            </a:r>
          </a:p>
          <a:p>
            <a:r>
              <a:rPr lang="en-CA" dirty="0" smtClean="0"/>
              <a:t>Dehydration</a:t>
            </a:r>
          </a:p>
          <a:p>
            <a:r>
              <a:rPr lang="en-CA" dirty="0" smtClean="0"/>
              <a:t>Increased heart rate</a:t>
            </a:r>
          </a:p>
        </p:txBody>
      </p:sp>
    </p:spTree>
    <p:extLst>
      <p:ext uri="{BB962C8B-B14F-4D97-AF65-F5344CB8AC3E}">
        <p14:creationId xmlns="" xmlns:p14="http://schemas.microsoft.com/office/powerpoint/2010/main" val="2773342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Withdrawal from Stimulants</a:t>
            </a:r>
            <a:endParaRPr lang="en-CA" dirty="0"/>
          </a:p>
        </p:txBody>
      </p:sp>
      <p:sp>
        <p:nvSpPr>
          <p:cNvPr id="3" name="Content Placeholder 2"/>
          <p:cNvSpPr>
            <a:spLocks noGrp="1"/>
          </p:cNvSpPr>
          <p:nvPr>
            <p:ph idx="1"/>
          </p:nvPr>
        </p:nvSpPr>
        <p:spPr/>
        <p:txBody>
          <a:bodyPr>
            <a:normAutofit/>
          </a:bodyPr>
          <a:lstStyle/>
          <a:p>
            <a:r>
              <a:rPr lang="en-CA" sz="2400" dirty="0" smtClean="0"/>
              <a:t>Primarily psychological – urges to use can still be very strong</a:t>
            </a:r>
          </a:p>
          <a:p>
            <a:pPr marL="0" indent="0">
              <a:buNone/>
            </a:pPr>
            <a:endParaRPr lang="en-CA" sz="2400" dirty="0" smtClean="0"/>
          </a:p>
          <a:p>
            <a:r>
              <a:rPr lang="en-CA" sz="2400" dirty="0" smtClean="0"/>
              <a:t>Happy brain chemicals (</a:t>
            </a:r>
            <a:r>
              <a:rPr lang="en-CA" sz="2400" dirty="0" err="1" smtClean="0"/>
              <a:t>seratonin</a:t>
            </a:r>
            <a:r>
              <a:rPr lang="en-CA" sz="2400" dirty="0" smtClean="0"/>
              <a:t>, dopamine) are depleted</a:t>
            </a:r>
          </a:p>
          <a:p>
            <a:r>
              <a:rPr lang="en-CA" sz="2400" dirty="0" smtClean="0"/>
              <a:t>Big emotions, emotional and physical pain</a:t>
            </a:r>
          </a:p>
          <a:p>
            <a:r>
              <a:rPr lang="en-CA" sz="2400" dirty="0" smtClean="0"/>
              <a:t>Hopelessness and self loathing – watch for </a:t>
            </a:r>
            <a:r>
              <a:rPr lang="en-CA" sz="2400" dirty="0" err="1" smtClean="0"/>
              <a:t>suicidality</a:t>
            </a:r>
            <a:endParaRPr lang="en-CA" sz="2400" dirty="0" smtClean="0"/>
          </a:p>
          <a:p>
            <a:pPr marL="0" indent="0">
              <a:buNone/>
            </a:pPr>
            <a:endParaRPr lang="en-CA" sz="2400" dirty="0"/>
          </a:p>
          <a:p>
            <a:r>
              <a:rPr lang="en-CA" sz="2400" dirty="0" smtClean="0"/>
              <a:t>Extremely tired</a:t>
            </a:r>
          </a:p>
          <a:p>
            <a:r>
              <a:rPr lang="en-CA" sz="2400" dirty="0" smtClean="0"/>
              <a:t>Irritable, sensitive to light, noise</a:t>
            </a:r>
          </a:p>
          <a:p>
            <a:endParaRPr lang="en-CA" sz="2400" dirty="0"/>
          </a:p>
          <a:p>
            <a:r>
              <a:rPr lang="en-CA" sz="2400" dirty="0" smtClean="0"/>
              <a:t>Lasts about 3 days</a:t>
            </a:r>
          </a:p>
          <a:p>
            <a:endParaRPr lang="en-CA" sz="2400" dirty="0"/>
          </a:p>
        </p:txBody>
      </p:sp>
    </p:spTree>
    <p:extLst>
      <p:ext uri="{BB962C8B-B14F-4D97-AF65-F5344CB8AC3E}">
        <p14:creationId xmlns="" xmlns:p14="http://schemas.microsoft.com/office/powerpoint/2010/main" val="3243391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Overdose awareness</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Severe dehydration, overheating, lack of sleep, water and nutrients</a:t>
            </a:r>
          </a:p>
          <a:p>
            <a:pPr marL="0" indent="0">
              <a:buNone/>
            </a:pPr>
            <a:endParaRPr lang="en-CA" dirty="0"/>
          </a:p>
          <a:p>
            <a:r>
              <a:rPr lang="en-CA" dirty="0" smtClean="0"/>
              <a:t>Seizures, “doing the chicken”</a:t>
            </a:r>
          </a:p>
          <a:p>
            <a:pPr lvl="1"/>
            <a:r>
              <a:rPr lang="en-CA" dirty="0" smtClean="0"/>
              <a:t>Often in sets of 3</a:t>
            </a:r>
          </a:p>
          <a:p>
            <a:pPr lvl="1"/>
            <a:r>
              <a:rPr lang="en-CA" dirty="0" smtClean="0"/>
              <a:t>Protect head, never put anything in mouth</a:t>
            </a:r>
          </a:p>
          <a:p>
            <a:pPr lvl="1"/>
            <a:r>
              <a:rPr lang="en-CA" dirty="0" smtClean="0"/>
              <a:t>Cool down with wet towels in armpits, backs of knees, </a:t>
            </a:r>
            <a:r>
              <a:rPr lang="en-CA" dirty="0" err="1" smtClean="0"/>
              <a:t>luke</a:t>
            </a:r>
            <a:r>
              <a:rPr lang="en-CA" dirty="0" smtClean="0"/>
              <a:t> warm shower with a friend, let her make the water cooler by herself</a:t>
            </a:r>
          </a:p>
          <a:p>
            <a:pPr marL="457200" lvl="1" indent="0">
              <a:buNone/>
            </a:pPr>
            <a:endParaRPr lang="en-CA" dirty="0" smtClean="0"/>
          </a:p>
          <a:p>
            <a:r>
              <a:rPr lang="en-CA" dirty="0" smtClean="0"/>
              <a:t>Stop using for now</a:t>
            </a:r>
            <a:endParaRPr lang="en-CA" dirty="0"/>
          </a:p>
        </p:txBody>
      </p:sp>
    </p:spTree>
    <p:extLst>
      <p:ext uri="{BB962C8B-B14F-4D97-AF65-F5344CB8AC3E}">
        <p14:creationId xmlns="" xmlns:p14="http://schemas.microsoft.com/office/powerpoint/2010/main" val="1674540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Harm Reduction Strategies</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Strategies re: hydration, food, and sleep</a:t>
            </a:r>
          </a:p>
          <a:p>
            <a:r>
              <a:rPr lang="en-CA" dirty="0" smtClean="0"/>
              <a:t>Support to understand withdrawal symptoms as a part of using (hangover)</a:t>
            </a:r>
          </a:p>
          <a:p>
            <a:r>
              <a:rPr lang="en-CA" dirty="0" smtClean="0"/>
              <a:t>Collect resin with a plastic straw instead of a metal blade</a:t>
            </a:r>
          </a:p>
          <a:p>
            <a:r>
              <a:rPr lang="en-CA" dirty="0" smtClean="0"/>
              <a:t>Access to safer crack use kits which address dangers associated with homemade pipes</a:t>
            </a:r>
          </a:p>
          <a:p>
            <a:pPr lvl="1"/>
            <a:r>
              <a:rPr lang="en-CA" dirty="0" smtClean="0"/>
              <a:t>HIV and HCV, damage to lungs from metal fatigue, health problems associated with aluminum foil, aluminum cans, and chemicals from heated plastic</a:t>
            </a:r>
          </a:p>
        </p:txBody>
      </p:sp>
    </p:spTree>
    <p:extLst>
      <p:ext uri="{BB962C8B-B14F-4D97-AF65-F5344CB8AC3E}">
        <p14:creationId xmlns="" xmlns:p14="http://schemas.microsoft.com/office/powerpoint/2010/main" val="513146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Hepatitis C</a:t>
            </a:r>
            <a:endParaRPr lang="en-US" dirty="0"/>
          </a:p>
        </p:txBody>
      </p:sp>
      <p:sp>
        <p:nvSpPr>
          <p:cNvPr id="3" name="Content Placeholder 2"/>
          <p:cNvSpPr>
            <a:spLocks noGrp="1"/>
          </p:cNvSpPr>
          <p:nvPr>
            <p:ph idx="1"/>
          </p:nvPr>
        </p:nvSpPr>
        <p:spPr/>
        <p:txBody>
          <a:bodyPr/>
          <a:lstStyle/>
          <a:p>
            <a:r>
              <a:rPr lang="en-US" dirty="0" smtClean="0"/>
              <a:t>In blood</a:t>
            </a:r>
          </a:p>
          <a:p>
            <a:r>
              <a:rPr lang="en-US" dirty="0" smtClean="0"/>
              <a:t>Destroys liver</a:t>
            </a:r>
          </a:p>
          <a:p>
            <a:r>
              <a:rPr lang="en-US" dirty="0" smtClean="0"/>
              <a:t>Very hardy virus</a:t>
            </a:r>
          </a:p>
          <a:p>
            <a:r>
              <a:rPr lang="en-US" dirty="0" smtClean="0"/>
              <a:t>Transmitted through white blood cells</a:t>
            </a:r>
          </a:p>
          <a:p>
            <a:r>
              <a:rPr lang="en-US" dirty="0" smtClean="0"/>
              <a:t>Many strands</a:t>
            </a:r>
          </a:p>
          <a:p>
            <a:endParaRPr lang="en-US" dirty="0" smtClean="0"/>
          </a:p>
          <a:p>
            <a:r>
              <a:rPr lang="en-US" dirty="0" smtClean="0"/>
              <a:t>Interferon (will need support), milk thistle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Toxic pipes – Tin Can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aluminum</a:t>
            </a:r>
          </a:p>
          <a:p>
            <a:r>
              <a:rPr lang="en-US" dirty="0" smtClean="0"/>
              <a:t>Plastic coating</a:t>
            </a:r>
          </a:p>
          <a:p>
            <a:r>
              <a:rPr lang="en-US" dirty="0" smtClean="0"/>
              <a:t>Ashes</a:t>
            </a:r>
          </a:p>
          <a:p>
            <a:r>
              <a:rPr lang="en-US" dirty="0" smtClean="0"/>
              <a:t>Debris</a:t>
            </a:r>
          </a:p>
          <a:p>
            <a:r>
              <a:rPr lang="en-US" dirty="0" smtClean="0"/>
              <a:t>Sharp edges</a:t>
            </a:r>
          </a:p>
          <a:p>
            <a:pPr>
              <a:buNone/>
            </a:pPr>
            <a:endParaRPr lang="en-US" dirty="0" smtClean="0"/>
          </a:p>
          <a:p>
            <a:r>
              <a:rPr lang="en-US" b="1" dirty="0" smtClean="0"/>
              <a:t>Worst health choice</a:t>
            </a:r>
          </a:p>
          <a:p>
            <a:r>
              <a:rPr lang="en-US" dirty="0" smtClean="0"/>
              <a:t>Most popular where barriers exist because it’s quick and </a:t>
            </a:r>
            <a:r>
              <a:rPr lang="en-US" dirty="0" err="1" smtClean="0"/>
              <a:t>disposible</a:t>
            </a:r>
            <a:r>
              <a:rPr lang="en-US" dirty="0" smtClean="0"/>
              <a: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Toxic Pipes – </a:t>
            </a:r>
            <a:r>
              <a:rPr lang="en-US" dirty="0" smtClean="0"/>
              <a:t>C</a:t>
            </a:r>
            <a:r>
              <a:rPr lang="en-US" dirty="0" smtClean="0"/>
              <a:t>opper Elbow</a:t>
            </a:r>
            <a:endParaRPr lang="en-US" dirty="0"/>
          </a:p>
        </p:txBody>
      </p:sp>
      <p:sp>
        <p:nvSpPr>
          <p:cNvPr id="3" name="Content Placeholder 2"/>
          <p:cNvSpPr>
            <a:spLocks noGrp="1"/>
          </p:cNvSpPr>
          <p:nvPr>
            <p:ph idx="1"/>
          </p:nvPr>
        </p:nvSpPr>
        <p:spPr/>
        <p:txBody>
          <a:bodyPr/>
          <a:lstStyle/>
          <a:p>
            <a:r>
              <a:rPr lang="en-US" dirty="0" smtClean="0"/>
              <a:t>Aluminum</a:t>
            </a:r>
          </a:p>
          <a:p>
            <a:r>
              <a:rPr lang="en-US" dirty="0" smtClean="0"/>
              <a:t>Ask</a:t>
            </a:r>
          </a:p>
          <a:p>
            <a:r>
              <a:rPr lang="en-US" dirty="0" smtClean="0"/>
              <a:t>Copper in lungs from collecting resin</a:t>
            </a:r>
          </a:p>
          <a:p>
            <a:r>
              <a:rPr lang="en-US" dirty="0" smtClean="0"/>
              <a:t>Hot – can cause burns</a:t>
            </a:r>
          </a:p>
          <a:p>
            <a:endParaRPr lang="en-US" dirty="0" smtClean="0"/>
          </a:p>
          <a:p>
            <a:endParaRPr lang="en-US" dirty="0" smtClean="0"/>
          </a:p>
          <a:p>
            <a:r>
              <a:rPr lang="en-US" dirty="0" smtClean="0"/>
              <a:t>“An old friend”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Toxic pipes – Asthma inhaler</a:t>
            </a:r>
            <a:endParaRPr lang="en-US" dirty="0"/>
          </a:p>
        </p:txBody>
      </p:sp>
      <p:sp>
        <p:nvSpPr>
          <p:cNvPr id="3" name="Content Placeholder 2"/>
          <p:cNvSpPr>
            <a:spLocks noGrp="1"/>
          </p:cNvSpPr>
          <p:nvPr>
            <p:ph idx="1"/>
          </p:nvPr>
        </p:nvSpPr>
        <p:spPr/>
        <p:txBody>
          <a:bodyPr/>
          <a:lstStyle/>
          <a:p>
            <a:r>
              <a:rPr lang="en-US" dirty="0" smtClean="0"/>
              <a:t>Aluminum</a:t>
            </a:r>
          </a:p>
          <a:p>
            <a:r>
              <a:rPr lang="en-US" dirty="0" smtClean="0"/>
              <a:t>Plastic</a:t>
            </a:r>
          </a:p>
          <a:p>
            <a:r>
              <a:rPr lang="en-US" dirty="0" smtClean="0"/>
              <a:t>Ashes</a:t>
            </a:r>
          </a:p>
          <a:p>
            <a:r>
              <a:rPr lang="en-US" dirty="0" smtClean="0"/>
              <a:t>Ingestion of plastic from scraping</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Toxic Pipes – Water Bottle</a:t>
            </a:r>
            <a:endParaRPr lang="en-US" dirty="0"/>
          </a:p>
        </p:txBody>
      </p:sp>
      <p:sp>
        <p:nvSpPr>
          <p:cNvPr id="3" name="Content Placeholder 2"/>
          <p:cNvSpPr>
            <a:spLocks noGrp="1"/>
          </p:cNvSpPr>
          <p:nvPr>
            <p:ph idx="1"/>
          </p:nvPr>
        </p:nvSpPr>
        <p:spPr/>
        <p:txBody>
          <a:bodyPr/>
          <a:lstStyle/>
          <a:p>
            <a:r>
              <a:rPr lang="en-US" dirty="0" smtClean="0"/>
              <a:t>Plastic</a:t>
            </a:r>
          </a:p>
          <a:p>
            <a:r>
              <a:rPr lang="en-US" dirty="0" smtClean="0"/>
              <a:t>Ashes</a:t>
            </a:r>
          </a:p>
          <a:p>
            <a:r>
              <a:rPr lang="en-US" dirty="0" smtClean="0"/>
              <a:t>Aluminum</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Types of Drugs</a:t>
            </a:r>
            <a:endParaRPr lang="en-CA" dirty="0"/>
          </a:p>
        </p:txBody>
      </p:sp>
      <p:sp>
        <p:nvSpPr>
          <p:cNvPr id="3" name="Content Placeholder 2"/>
          <p:cNvSpPr>
            <a:spLocks noGrp="1"/>
          </p:cNvSpPr>
          <p:nvPr>
            <p:ph idx="1"/>
          </p:nvPr>
        </p:nvSpPr>
        <p:spPr/>
        <p:txBody>
          <a:bodyPr>
            <a:normAutofit lnSpcReduction="10000"/>
          </a:bodyPr>
          <a:lstStyle/>
          <a:p>
            <a:r>
              <a:rPr lang="en-CA" dirty="0" smtClean="0"/>
              <a:t>Focus on: </a:t>
            </a:r>
          </a:p>
          <a:p>
            <a:pPr lvl="1"/>
            <a:r>
              <a:rPr lang="en-CA" dirty="0" smtClean="0"/>
              <a:t>Opiates</a:t>
            </a:r>
          </a:p>
          <a:p>
            <a:pPr lvl="1"/>
            <a:r>
              <a:rPr lang="en-CA" dirty="0" smtClean="0"/>
              <a:t>CNS Stimulants</a:t>
            </a:r>
          </a:p>
          <a:p>
            <a:pPr lvl="1"/>
            <a:r>
              <a:rPr lang="en-CA" dirty="0" smtClean="0"/>
              <a:t>Alcohol</a:t>
            </a:r>
          </a:p>
          <a:p>
            <a:pPr marL="457200" lvl="1" indent="0">
              <a:buNone/>
            </a:pPr>
            <a:endParaRPr lang="en-CA" dirty="0" smtClean="0"/>
          </a:p>
          <a:p>
            <a:r>
              <a:rPr lang="en-CA" dirty="0" smtClean="0"/>
              <a:t>Women are often poly drug users</a:t>
            </a:r>
          </a:p>
          <a:p>
            <a:pPr marL="0" indent="0">
              <a:buNone/>
            </a:pPr>
            <a:endParaRPr lang="en-CA" dirty="0" smtClean="0"/>
          </a:p>
          <a:p>
            <a:pPr marL="457200" lvl="1" indent="0">
              <a:buNone/>
            </a:pPr>
            <a:r>
              <a:rPr lang="en-CA" dirty="0" smtClean="0"/>
              <a:t> </a:t>
            </a:r>
          </a:p>
          <a:p>
            <a:pPr marL="457200" lvl="1" indent="0">
              <a:buNone/>
            </a:pPr>
            <a:r>
              <a:rPr lang="en-CA" dirty="0" smtClean="0"/>
              <a:t> </a:t>
            </a:r>
          </a:p>
        </p:txBody>
      </p:sp>
    </p:spTree>
    <p:extLst>
      <p:ext uri="{BB962C8B-B14F-4D97-AF65-F5344CB8AC3E}">
        <p14:creationId xmlns="" xmlns:p14="http://schemas.microsoft.com/office/powerpoint/2010/main" val="2480103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Toxic Pipes – Ginseng Bottles</a:t>
            </a:r>
            <a:endParaRPr lang="en-US" dirty="0"/>
          </a:p>
        </p:txBody>
      </p:sp>
      <p:sp>
        <p:nvSpPr>
          <p:cNvPr id="3" name="Content Placeholder 2"/>
          <p:cNvSpPr>
            <a:spLocks noGrp="1"/>
          </p:cNvSpPr>
          <p:nvPr>
            <p:ph idx="1"/>
          </p:nvPr>
        </p:nvSpPr>
        <p:spPr/>
        <p:txBody>
          <a:bodyPr/>
          <a:lstStyle/>
          <a:p>
            <a:r>
              <a:rPr lang="en-US" dirty="0" smtClean="0"/>
              <a:t>Metal fatigue</a:t>
            </a:r>
          </a:p>
          <a:p>
            <a:r>
              <a:rPr lang="en-US" dirty="0" smtClean="0"/>
              <a:t>Sharp edges, cuts and burns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Safer Crack Use Kits</a:t>
            </a:r>
            <a:endParaRPr lang="en-US" dirty="0"/>
          </a:p>
        </p:txBody>
      </p:sp>
      <p:sp>
        <p:nvSpPr>
          <p:cNvPr id="3" name="Content Placeholder 2"/>
          <p:cNvSpPr>
            <a:spLocks noGrp="1"/>
          </p:cNvSpPr>
          <p:nvPr>
            <p:ph idx="1"/>
          </p:nvPr>
        </p:nvSpPr>
        <p:spPr/>
        <p:txBody>
          <a:bodyPr/>
          <a:lstStyle/>
          <a:p>
            <a:r>
              <a:rPr lang="en-US" dirty="0" smtClean="0"/>
              <a:t>Sturdy Pyrex</a:t>
            </a:r>
          </a:p>
          <a:p>
            <a:r>
              <a:rPr lang="en-US" dirty="0" smtClean="0"/>
              <a:t>Screens reduce damage to lungs</a:t>
            </a:r>
          </a:p>
          <a:p>
            <a:r>
              <a:rPr lang="en-US" dirty="0" smtClean="0"/>
              <a:t>Health </a:t>
            </a:r>
            <a:r>
              <a:rPr lang="en-US" dirty="0" smtClean="0"/>
              <a:t>p</a:t>
            </a:r>
            <a:r>
              <a:rPr lang="en-US" dirty="0" smtClean="0"/>
              <a:t>romotion messages</a:t>
            </a:r>
          </a:p>
          <a:p>
            <a:r>
              <a:rPr lang="en-US" dirty="0" smtClean="0"/>
              <a:t>Supplies for 1+</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 note on </a:t>
            </a:r>
            <a:r>
              <a:rPr lang="en-US" dirty="0" err="1" smtClean="0"/>
              <a:t>cigarrettes</a:t>
            </a:r>
            <a:endParaRPr lang="en-US" dirty="0"/>
          </a:p>
        </p:txBody>
      </p:sp>
      <p:sp>
        <p:nvSpPr>
          <p:cNvPr id="3" name="Content Placeholder 2"/>
          <p:cNvSpPr>
            <a:spLocks noGrp="1"/>
          </p:cNvSpPr>
          <p:nvPr>
            <p:ph idx="1"/>
          </p:nvPr>
        </p:nvSpPr>
        <p:spPr/>
        <p:txBody>
          <a:bodyPr/>
          <a:lstStyle/>
          <a:p>
            <a:r>
              <a:rPr lang="en-US" dirty="0" smtClean="0"/>
              <a:t>Knock out the ash</a:t>
            </a:r>
          </a:p>
          <a:p>
            <a:r>
              <a:rPr lang="en-US" dirty="0" smtClean="0"/>
              <a:t>Cover the filter</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Alcohol</a:t>
            </a:r>
            <a:endParaRPr lang="en-CA" dirty="0"/>
          </a:p>
        </p:txBody>
      </p:sp>
      <p:sp>
        <p:nvSpPr>
          <p:cNvPr id="3" name="Content Placeholder 2"/>
          <p:cNvSpPr>
            <a:spLocks noGrp="1"/>
          </p:cNvSpPr>
          <p:nvPr>
            <p:ph idx="1"/>
          </p:nvPr>
        </p:nvSpPr>
        <p:spPr/>
        <p:txBody>
          <a:bodyPr/>
          <a:lstStyle/>
          <a:p>
            <a:r>
              <a:rPr lang="en-CA" dirty="0" smtClean="0"/>
              <a:t>CNS depressant</a:t>
            </a:r>
          </a:p>
          <a:p>
            <a:pPr marL="0" indent="0">
              <a:buNone/>
            </a:pPr>
            <a:endParaRPr lang="en-CA" dirty="0"/>
          </a:p>
          <a:p>
            <a:r>
              <a:rPr lang="en-CA" dirty="0" smtClean="0"/>
              <a:t>Ingested by drinking</a:t>
            </a:r>
          </a:p>
          <a:p>
            <a:pPr marL="0" indent="0">
              <a:buNone/>
            </a:pPr>
            <a:endParaRPr lang="en-CA" dirty="0"/>
          </a:p>
          <a:p>
            <a:r>
              <a:rPr lang="en-CA" dirty="0" smtClean="0"/>
              <a:t>Wine, beer, liquor, cooking wine, hand sanitizer, mouthwash</a:t>
            </a:r>
            <a:endParaRPr lang="en-CA" dirty="0"/>
          </a:p>
        </p:txBody>
      </p:sp>
    </p:spTree>
    <p:extLst>
      <p:ext uri="{BB962C8B-B14F-4D97-AF65-F5344CB8AC3E}">
        <p14:creationId xmlns="" xmlns:p14="http://schemas.microsoft.com/office/powerpoint/2010/main" val="3955921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Some effects of alcohol</a:t>
            </a:r>
            <a:endParaRPr lang="en-CA" dirty="0"/>
          </a:p>
        </p:txBody>
      </p:sp>
      <p:sp>
        <p:nvSpPr>
          <p:cNvPr id="3" name="Content Placeholder 2"/>
          <p:cNvSpPr>
            <a:spLocks noGrp="1"/>
          </p:cNvSpPr>
          <p:nvPr>
            <p:ph idx="1"/>
          </p:nvPr>
        </p:nvSpPr>
        <p:spPr/>
        <p:txBody>
          <a:bodyPr/>
          <a:lstStyle/>
          <a:p>
            <a:r>
              <a:rPr lang="en-CA" dirty="0" smtClean="0"/>
              <a:t>Happy at first, but can bring on difficult emotions and depression</a:t>
            </a:r>
          </a:p>
          <a:p>
            <a:pPr marL="0" indent="0">
              <a:buNone/>
            </a:pPr>
            <a:endParaRPr lang="en-CA" dirty="0"/>
          </a:p>
          <a:p>
            <a:r>
              <a:rPr lang="en-CA" dirty="0" smtClean="0"/>
              <a:t>Impaired thinking and memory</a:t>
            </a:r>
          </a:p>
          <a:p>
            <a:r>
              <a:rPr lang="en-CA" dirty="0" smtClean="0"/>
              <a:t>Decreased fine motor skills</a:t>
            </a:r>
          </a:p>
          <a:p>
            <a:pPr marL="0" indent="0">
              <a:buNone/>
            </a:pPr>
            <a:endParaRPr lang="en-CA" dirty="0" smtClean="0"/>
          </a:p>
          <a:p>
            <a:r>
              <a:rPr lang="en-CA" dirty="0" smtClean="0"/>
              <a:t>Decreased perception (pain, time)</a:t>
            </a:r>
            <a:endParaRPr lang="en-CA" dirty="0"/>
          </a:p>
        </p:txBody>
      </p:sp>
    </p:spTree>
    <p:extLst>
      <p:ext uri="{BB962C8B-B14F-4D97-AF65-F5344CB8AC3E}">
        <p14:creationId xmlns="" xmlns:p14="http://schemas.microsoft.com/office/powerpoint/2010/main" val="8186175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Withdrawal</a:t>
            </a:r>
            <a:endParaRPr lang="en-CA" dirty="0"/>
          </a:p>
        </p:txBody>
      </p:sp>
      <p:sp>
        <p:nvSpPr>
          <p:cNvPr id="3" name="Content Placeholder 2"/>
          <p:cNvSpPr>
            <a:spLocks noGrp="1"/>
          </p:cNvSpPr>
          <p:nvPr>
            <p:ph idx="1"/>
          </p:nvPr>
        </p:nvSpPr>
        <p:spPr/>
        <p:txBody>
          <a:bodyPr/>
          <a:lstStyle/>
          <a:p>
            <a:r>
              <a:rPr lang="en-CA" dirty="0" smtClean="0"/>
              <a:t>Insomnia, sweats and shakes</a:t>
            </a:r>
          </a:p>
          <a:p>
            <a:pPr marL="0" indent="0">
              <a:buNone/>
            </a:pPr>
            <a:endParaRPr lang="en-CA" dirty="0" smtClean="0"/>
          </a:p>
          <a:p>
            <a:r>
              <a:rPr lang="en-CA" dirty="0" smtClean="0"/>
              <a:t>Can lead to seizures</a:t>
            </a:r>
          </a:p>
          <a:p>
            <a:pPr marL="0" indent="0">
              <a:buNone/>
            </a:pPr>
            <a:r>
              <a:rPr lang="en-CA" dirty="0"/>
              <a:t>	</a:t>
            </a:r>
            <a:r>
              <a:rPr lang="en-CA" dirty="0" smtClean="0"/>
              <a:t>- non-medical withdrawal management </a:t>
            </a:r>
          </a:p>
          <a:p>
            <a:pPr marL="0" indent="0">
              <a:buNone/>
            </a:pPr>
            <a:r>
              <a:rPr lang="en-CA" dirty="0"/>
              <a:t>	</a:t>
            </a:r>
            <a:r>
              <a:rPr lang="en-CA" dirty="0" smtClean="0"/>
              <a:t>   services (detox) may require initial </a:t>
            </a:r>
          </a:p>
          <a:p>
            <a:pPr marL="0" indent="0">
              <a:buNone/>
            </a:pPr>
            <a:r>
              <a:rPr lang="en-CA" dirty="0"/>
              <a:t> </a:t>
            </a:r>
            <a:r>
              <a:rPr lang="en-CA" dirty="0" smtClean="0"/>
              <a:t>            supervision in hospital</a:t>
            </a:r>
            <a:endParaRPr lang="en-CA" dirty="0"/>
          </a:p>
        </p:txBody>
      </p:sp>
    </p:spTree>
    <p:extLst>
      <p:ext uri="{BB962C8B-B14F-4D97-AF65-F5344CB8AC3E}">
        <p14:creationId xmlns="" xmlns:p14="http://schemas.microsoft.com/office/powerpoint/2010/main" val="3663754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Harm Reduction Strategies</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Mixing alcohol with other CNS depressants (heroin, methadone, percocet) is extremely dangerous.  It is also dangerous to mix with benzodiazepines (valium)</a:t>
            </a:r>
          </a:p>
          <a:p>
            <a:r>
              <a:rPr lang="en-CA" dirty="0" smtClean="0"/>
              <a:t>Alcohol is really bad on the liver, a concern for those living with Hepatitis C (HCV)</a:t>
            </a:r>
          </a:p>
          <a:p>
            <a:r>
              <a:rPr lang="en-CA" dirty="0" smtClean="0"/>
              <a:t>Pace drinking, alternate with water, teas, etc.</a:t>
            </a:r>
          </a:p>
          <a:p>
            <a:r>
              <a:rPr lang="en-CA" dirty="0" smtClean="0"/>
              <a:t>Safety planning – a place to pass out</a:t>
            </a:r>
          </a:p>
          <a:p>
            <a:r>
              <a:rPr lang="en-CA" dirty="0" smtClean="0"/>
              <a:t>Taper instead of “cold turkey” if drinking heavily </a:t>
            </a:r>
            <a:endParaRPr lang="en-CA" dirty="0"/>
          </a:p>
        </p:txBody>
      </p:sp>
    </p:spTree>
    <p:extLst>
      <p:ext uri="{BB962C8B-B14F-4D97-AF65-F5344CB8AC3E}">
        <p14:creationId xmlns="" xmlns:p14="http://schemas.microsoft.com/office/powerpoint/2010/main" val="2238071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Resources</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hlinkClick r:id="rId2"/>
              </a:rPr>
              <a:t>Harmreductionconsultants@gmail.com</a:t>
            </a:r>
            <a:endParaRPr lang="en-CA" dirty="0" smtClean="0"/>
          </a:p>
          <a:p>
            <a:pPr marL="0" indent="0">
              <a:buNone/>
            </a:pPr>
            <a:endParaRPr lang="en-CA" dirty="0" smtClean="0"/>
          </a:p>
          <a:p>
            <a:r>
              <a:rPr lang="en-CA" dirty="0" smtClean="0"/>
              <a:t>CATIE – free, excellent harm reduction information in easy to read formats</a:t>
            </a:r>
          </a:p>
          <a:p>
            <a:endParaRPr lang="en-CA" dirty="0"/>
          </a:p>
          <a:p>
            <a:r>
              <a:rPr lang="en-CA" dirty="0" smtClean="0"/>
              <a:t>Toronto Public Health – Narcan training</a:t>
            </a:r>
          </a:p>
          <a:p>
            <a:pPr marL="0" indent="0">
              <a:buNone/>
            </a:pPr>
            <a:r>
              <a:rPr lang="en-CA" smtClean="0"/>
              <a:t>     416-392-0520</a:t>
            </a:r>
          </a:p>
          <a:p>
            <a:pPr marL="0" indent="0">
              <a:buNone/>
            </a:pPr>
            <a:endParaRPr lang="en-CA" dirty="0"/>
          </a:p>
          <a:p>
            <a:r>
              <a:rPr lang="en-CA" dirty="0" smtClean="0"/>
              <a:t>National Acupuncture Detoxification Association (NADA)</a:t>
            </a:r>
            <a:endParaRPr lang="en-CA" dirty="0"/>
          </a:p>
        </p:txBody>
      </p:sp>
    </p:spTree>
    <p:extLst>
      <p:ext uri="{BB962C8B-B14F-4D97-AF65-F5344CB8AC3E}">
        <p14:creationId xmlns="" xmlns:p14="http://schemas.microsoft.com/office/powerpoint/2010/main" val="3304435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Opiates</a:t>
            </a:r>
            <a:endParaRPr lang="en-CA" dirty="0"/>
          </a:p>
        </p:txBody>
      </p:sp>
      <p:sp>
        <p:nvSpPr>
          <p:cNvPr id="3" name="Content Placeholder 2"/>
          <p:cNvSpPr>
            <a:spLocks noGrp="1"/>
          </p:cNvSpPr>
          <p:nvPr>
            <p:ph idx="1"/>
          </p:nvPr>
        </p:nvSpPr>
        <p:spPr/>
        <p:txBody>
          <a:bodyPr/>
          <a:lstStyle/>
          <a:p>
            <a:r>
              <a:rPr lang="en-CA" dirty="0" smtClean="0"/>
              <a:t>Painkillers</a:t>
            </a:r>
          </a:p>
          <a:p>
            <a:pPr marL="0" indent="0">
              <a:buNone/>
            </a:pPr>
            <a:r>
              <a:rPr lang="en-CA" dirty="0" smtClean="0"/>
              <a:t>	- percocet, oxycodone, fentanyl, heroin, 	  morphine, demerol, delaudid, etc. </a:t>
            </a:r>
          </a:p>
          <a:p>
            <a:pPr marL="0" indent="0">
              <a:buNone/>
            </a:pPr>
            <a:r>
              <a:rPr lang="en-CA" dirty="0"/>
              <a:t>	</a:t>
            </a:r>
            <a:r>
              <a:rPr lang="en-CA" dirty="0" smtClean="0"/>
              <a:t>- physical and emotional pain</a:t>
            </a:r>
          </a:p>
          <a:p>
            <a:pPr marL="0" indent="0">
              <a:buNone/>
            </a:pPr>
            <a:r>
              <a:rPr lang="en-CA" dirty="0" smtClean="0"/>
              <a:t>  </a:t>
            </a:r>
          </a:p>
          <a:p>
            <a:r>
              <a:rPr lang="en-CA" dirty="0" smtClean="0"/>
              <a:t>Central Nervous System(CNS) Depressant</a:t>
            </a:r>
          </a:p>
          <a:p>
            <a:pPr lvl="1"/>
            <a:r>
              <a:rPr lang="en-CA" dirty="0" smtClean="0"/>
              <a:t> brain and spinal cord work together to process info from senses and respond</a:t>
            </a:r>
            <a:endParaRPr lang="en-CA" dirty="0"/>
          </a:p>
        </p:txBody>
      </p:sp>
    </p:spTree>
    <p:extLst>
      <p:ext uri="{BB962C8B-B14F-4D97-AF65-F5344CB8AC3E}">
        <p14:creationId xmlns="" xmlns:p14="http://schemas.microsoft.com/office/powerpoint/2010/main" val="25877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How are opiates used? </a:t>
            </a:r>
            <a:endParaRPr lang="en-CA" dirty="0"/>
          </a:p>
        </p:txBody>
      </p:sp>
      <p:sp>
        <p:nvSpPr>
          <p:cNvPr id="3" name="Content Placeholder 2"/>
          <p:cNvSpPr>
            <a:spLocks noGrp="1"/>
          </p:cNvSpPr>
          <p:nvPr>
            <p:ph idx="1"/>
          </p:nvPr>
        </p:nvSpPr>
        <p:spPr>
          <a:xfrm>
            <a:off x="457200" y="1600200"/>
            <a:ext cx="8229600" cy="5069160"/>
          </a:xfrm>
        </p:spPr>
        <p:txBody>
          <a:bodyPr>
            <a:noAutofit/>
          </a:bodyPr>
          <a:lstStyle/>
          <a:p>
            <a:r>
              <a:rPr lang="en-CA" sz="3600" dirty="0" smtClean="0"/>
              <a:t>Pills</a:t>
            </a:r>
          </a:p>
          <a:p>
            <a:pPr marL="0" indent="0">
              <a:buNone/>
            </a:pPr>
            <a:r>
              <a:rPr lang="en-CA" sz="3600" dirty="0"/>
              <a:t>	</a:t>
            </a:r>
            <a:r>
              <a:rPr lang="en-CA" sz="2800" dirty="0" smtClean="0"/>
              <a:t>- swallowed, crushed and snorted, or injected</a:t>
            </a:r>
            <a:endParaRPr lang="en-CA" sz="3600" dirty="0"/>
          </a:p>
          <a:p>
            <a:r>
              <a:rPr lang="en-CA" sz="3600" dirty="0" smtClean="0"/>
              <a:t>Heroin </a:t>
            </a:r>
            <a:endParaRPr lang="en-CA" sz="3600" dirty="0"/>
          </a:p>
          <a:p>
            <a:pPr marL="0" indent="0">
              <a:buNone/>
            </a:pPr>
            <a:r>
              <a:rPr lang="en-CA" sz="3600" dirty="0" smtClean="0"/>
              <a:t>	</a:t>
            </a:r>
            <a:r>
              <a:rPr lang="en-CA" sz="2800" dirty="0" smtClean="0"/>
              <a:t>- smoked, snorted, or injected</a:t>
            </a:r>
            <a:endParaRPr lang="en-CA" sz="2800" dirty="0"/>
          </a:p>
          <a:p>
            <a:pPr marL="0" indent="0">
              <a:buNone/>
            </a:pPr>
            <a:endParaRPr lang="en-CA" sz="2800" dirty="0" smtClean="0"/>
          </a:p>
          <a:p>
            <a:r>
              <a:rPr lang="en-CA" sz="3600" dirty="0" smtClean="0"/>
              <a:t>Methadone </a:t>
            </a:r>
          </a:p>
          <a:p>
            <a:pPr lvl="1"/>
            <a:r>
              <a:rPr lang="en-CA" dirty="0" smtClean="0"/>
              <a:t>By prescription, daily “drink”</a:t>
            </a:r>
          </a:p>
        </p:txBody>
      </p:sp>
    </p:spTree>
    <p:extLst>
      <p:ext uri="{BB962C8B-B14F-4D97-AF65-F5344CB8AC3E}">
        <p14:creationId xmlns="" xmlns:p14="http://schemas.microsoft.com/office/powerpoint/2010/main" val="271108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Some effects of opiates</a:t>
            </a:r>
            <a:endParaRPr lang="en-CA" dirty="0"/>
          </a:p>
        </p:txBody>
      </p:sp>
      <p:sp>
        <p:nvSpPr>
          <p:cNvPr id="3" name="Content Placeholder 2"/>
          <p:cNvSpPr>
            <a:spLocks noGrp="1"/>
          </p:cNvSpPr>
          <p:nvPr>
            <p:ph idx="1"/>
          </p:nvPr>
        </p:nvSpPr>
        <p:spPr/>
        <p:txBody>
          <a:bodyPr>
            <a:normAutofit lnSpcReduction="10000"/>
          </a:bodyPr>
          <a:lstStyle/>
          <a:p>
            <a:r>
              <a:rPr lang="en-CA" dirty="0" smtClean="0"/>
              <a:t>A happy “glow” 4-8 hours</a:t>
            </a:r>
          </a:p>
          <a:p>
            <a:r>
              <a:rPr lang="en-CA" dirty="0" smtClean="0"/>
              <a:t>Comfortable numbness</a:t>
            </a:r>
          </a:p>
          <a:p>
            <a:pPr marL="0" indent="0">
              <a:buNone/>
            </a:pPr>
            <a:endParaRPr lang="en-CA" dirty="0"/>
          </a:p>
          <a:p>
            <a:r>
              <a:rPr lang="en-CA" dirty="0" smtClean="0"/>
              <a:t>Sedation/sleepiness, “on the nod”</a:t>
            </a:r>
          </a:p>
          <a:p>
            <a:r>
              <a:rPr lang="en-CA" dirty="0" smtClean="0"/>
              <a:t>Heart rate decreases</a:t>
            </a:r>
          </a:p>
          <a:p>
            <a:pPr marL="0" indent="0">
              <a:buNone/>
            </a:pPr>
            <a:endParaRPr lang="en-CA" dirty="0"/>
          </a:p>
          <a:p>
            <a:r>
              <a:rPr lang="en-CA" dirty="0" smtClean="0"/>
              <a:t>Brain chemistry changes to accommodate the presence of opiates = physical withdrawal</a:t>
            </a:r>
            <a:endParaRPr lang="en-CA" dirty="0"/>
          </a:p>
        </p:txBody>
      </p:sp>
    </p:spTree>
    <p:extLst>
      <p:ext uri="{BB962C8B-B14F-4D97-AF65-F5344CB8AC3E}">
        <p14:creationId xmlns="" xmlns:p14="http://schemas.microsoft.com/office/powerpoint/2010/main" val="1931480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Opiate Withdrawal</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Physical</a:t>
            </a:r>
          </a:p>
          <a:p>
            <a:r>
              <a:rPr lang="en-CA" dirty="0" smtClean="0"/>
              <a:t>“junk sick” – up to 4 weeks, up to 3 months for Methadone</a:t>
            </a:r>
          </a:p>
          <a:p>
            <a:r>
              <a:rPr lang="en-CA" dirty="0" smtClean="0"/>
              <a:t>Flu x 1000</a:t>
            </a:r>
          </a:p>
          <a:p>
            <a:r>
              <a:rPr lang="en-CA" dirty="0" smtClean="0"/>
              <a:t>Aching, sweating, vomiting, muscle pain, diarrhea</a:t>
            </a:r>
          </a:p>
          <a:p>
            <a:endParaRPr lang="en-CA" dirty="0"/>
          </a:p>
          <a:p>
            <a:r>
              <a:rPr lang="en-CA" dirty="0" smtClean="0"/>
              <a:t>Kick kits (valium, clonidine, and </a:t>
            </a:r>
            <a:r>
              <a:rPr lang="en-CA" dirty="0" err="1" smtClean="0"/>
              <a:t>immodium</a:t>
            </a:r>
            <a:r>
              <a:rPr lang="en-CA" dirty="0" smtClean="0"/>
              <a:t>)</a:t>
            </a:r>
          </a:p>
          <a:p>
            <a:r>
              <a:rPr lang="en-CA" dirty="0" smtClean="0"/>
              <a:t>Methadone prescribed for long term users</a:t>
            </a:r>
          </a:p>
          <a:p>
            <a:r>
              <a:rPr lang="en-CA" dirty="0" smtClean="0"/>
              <a:t>Ear acupuncture – NADA protocol</a:t>
            </a:r>
            <a:endParaRPr lang="en-CA" dirty="0"/>
          </a:p>
        </p:txBody>
      </p:sp>
    </p:spTree>
    <p:extLst>
      <p:ext uri="{BB962C8B-B14F-4D97-AF65-F5344CB8AC3E}">
        <p14:creationId xmlns="" xmlns:p14="http://schemas.microsoft.com/office/powerpoint/2010/main" val="3029719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Overdose awareness</a:t>
            </a:r>
            <a:endParaRPr lang="en-CA" dirty="0"/>
          </a:p>
        </p:txBody>
      </p:sp>
      <p:sp>
        <p:nvSpPr>
          <p:cNvPr id="3" name="Content Placeholder 2"/>
          <p:cNvSpPr>
            <a:spLocks noGrp="1"/>
          </p:cNvSpPr>
          <p:nvPr>
            <p:ph idx="1"/>
          </p:nvPr>
        </p:nvSpPr>
        <p:spPr/>
        <p:txBody>
          <a:bodyPr>
            <a:normAutofit fontScale="92500"/>
          </a:bodyPr>
          <a:lstStyle/>
          <a:p>
            <a:r>
              <a:rPr lang="en-CA" dirty="0" smtClean="0"/>
              <a:t>CNS is so suppressed, breathing stops</a:t>
            </a:r>
          </a:p>
          <a:p>
            <a:r>
              <a:rPr lang="en-CA" dirty="0" smtClean="0"/>
              <a:t>Unconscious, blue lips and fingertips</a:t>
            </a:r>
          </a:p>
          <a:p>
            <a:pPr marL="0" indent="0">
              <a:buNone/>
            </a:pPr>
            <a:endParaRPr lang="en-CA" dirty="0"/>
          </a:p>
          <a:p>
            <a:r>
              <a:rPr lang="en-CA" dirty="0" smtClean="0"/>
              <a:t>Mixing uppers and downers is also dangerous – confuses the body, can’t tell how high you are</a:t>
            </a:r>
          </a:p>
          <a:p>
            <a:pPr marL="0" indent="0">
              <a:buNone/>
            </a:pPr>
            <a:endParaRPr lang="en-CA" dirty="0" smtClean="0"/>
          </a:p>
          <a:p>
            <a:r>
              <a:rPr lang="en-CA" dirty="0" smtClean="0"/>
              <a:t>Call 911 – Narcan needs to be administered</a:t>
            </a:r>
          </a:p>
          <a:p>
            <a:pPr lvl="1"/>
            <a:r>
              <a:rPr lang="en-CA" dirty="0" smtClean="0"/>
              <a:t> be prepared for paramedics and police</a:t>
            </a:r>
          </a:p>
          <a:p>
            <a:pPr marL="457200" lvl="1" indent="0">
              <a:buNone/>
            </a:pPr>
            <a:endParaRPr lang="en-CA" dirty="0"/>
          </a:p>
          <a:p>
            <a:pPr marL="457200" lvl="1" indent="0">
              <a:buNone/>
            </a:pPr>
            <a:endParaRPr lang="en-CA" dirty="0" smtClean="0"/>
          </a:p>
          <a:p>
            <a:endParaRPr lang="en-CA" dirty="0"/>
          </a:p>
        </p:txBody>
      </p:sp>
    </p:spTree>
    <p:extLst>
      <p:ext uri="{BB962C8B-B14F-4D97-AF65-F5344CB8AC3E}">
        <p14:creationId xmlns="" xmlns:p14="http://schemas.microsoft.com/office/powerpoint/2010/main" val="748406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Health Promotion Strategies</a:t>
            </a:r>
            <a:endParaRPr lang="en-CA" dirty="0"/>
          </a:p>
        </p:txBody>
      </p:sp>
      <p:sp>
        <p:nvSpPr>
          <p:cNvPr id="3" name="Content Placeholder 2"/>
          <p:cNvSpPr>
            <a:spLocks noGrp="1"/>
          </p:cNvSpPr>
          <p:nvPr>
            <p:ph idx="1"/>
          </p:nvPr>
        </p:nvSpPr>
        <p:spPr/>
        <p:txBody>
          <a:bodyPr>
            <a:normAutofit fontScale="70000" lnSpcReduction="20000"/>
          </a:bodyPr>
          <a:lstStyle/>
          <a:p>
            <a:pPr marL="0" indent="0">
              <a:buNone/>
            </a:pPr>
            <a:r>
              <a:rPr lang="en-CA" dirty="0" smtClean="0"/>
              <a:t>Health Promotion Strategies: </a:t>
            </a:r>
          </a:p>
          <a:p>
            <a:r>
              <a:rPr lang="en-CA" dirty="0" smtClean="0"/>
              <a:t>Access to new “works” (injection equipment) and information, 24hrs, anonymous (not having to go through a worker) </a:t>
            </a:r>
          </a:p>
          <a:p>
            <a:r>
              <a:rPr lang="en-CA" dirty="0" smtClean="0"/>
              <a:t>Sharps containers </a:t>
            </a:r>
            <a:endParaRPr lang="en-CA" dirty="0" smtClean="0"/>
          </a:p>
          <a:p>
            <a:r>
              <a:rPr lang="en-CA" dirty="0" smtClean="0"/>
              <a:t>Mark own works</a:t>
            </a:r>
            <a:endParaRPr lang="en-CA" dirty="0" smtClean="0"/>
          </a:p>
          <a:p>
            <a:r>
              <a:rPr lang="en-CA" dirty="0" smtClean="0"/>
              <a:t>Separate snorting material</a:t>
            </a:r>
          </a:p>
          <a:p>
            <a:r>
              <a:rPr lang="en-CA" dirty="0" smtClean="0"/>
              <a:t>Develop safety strategies based on what she feels is realistic and a priority</a:t>
            </a:r>
            <a:endParaRPr lang="en-CA" i="1" dirty="0" smtClean="0"/>
          </a:p>
          <a:p>
            <a:r>
              <a:rPr lang="en-CA" dirty="0" smtClean="0"/>
              <a:t>Discuss vein care, rotating veins, vein cream (vitamin e, preparation h, </a:t>
            </a:r>
            <a:r>
              <a:rPr lang="en-CA" dirty="0" err="1" smtClean="0"/>
              <a:t>polysporin</a:t>
            </a:r>
            <a:r>
              <a:rPr lang="en-CA" dirty="0" smtClean="0"/>
              <a:t>)</a:t>
            </a:r>
          </a:p>
          <a:p>
            <a:r>
              <a:rPr lang="en-CA" dirty="0" smtClean="0"/>
              <a:t>Use ½ the amount if tolerance has lowered </a:t>
            </a:r>
          </a:p>
          <a:p>
            <a:r>
              <a:rPr lang="en-CA" dirty="0" smtClean="0"/>
              <a:t>Resources that are light on toner </a:t>
            </a:r>
          </a:p>
          <a:p>
            <a:endParaRPr lang="en-CA" dirty="0"/>
          </a:p>
        </p:txBody>
      </p:sp>
    </p:spTree>
    <p:extLst>
      <p:ext uri="{BB962C8B-B14F-4D97-AF65-F5344CB8AC3E}">
        <p14:creationId xmlns="" xmlns:p14="http://schemas.microsoft.com/office/powerpoint/2010/main" val="737934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Stimulants</a:t>
            </a:r>
            <a:endParaRPr lang="en-CA" dirty="0"/>
          </a:p>
        </p:txBody>
      </p:sp>
      <p:sp>
        <p:nvSpPr>
          <p:cNvPr id="3" name="Content Placeholder 2"/>
          <p:cNvSpPr>
            <a:spLocks noGrp="1"/>
          </p:cNvSpPr>
          <p:nvPr>
            <p:ph idx="1"/>
          </p:nvPr>
        </p:nvSpPr>
        <p:spPr/>
        <p:txBody>
          <a:bodyPr/>
          <a:lstStyle/>
          <a:p>
            <a:r>
              <a:rPr lang="en-CA" dirty="0" smtClean="0"/>
              <a:t>“Uppers”</a:t>
            </a:r>
          </a:p>
          <a:p>
            <a:r>
              <a:rPr lang="en-CA" dirty="0" smtClean="0"/>
              <a:t>CNS Stimulant</a:t>
            </a:r>
          </a:p>
          <a:p>
            <a:pPr marL="0" indent="0">
              <a:buNone/>
            </a:pPr>
            <a:endParaRPr lang="en-CA" dirty="0"/>
          </a:p>
          <a:p>
            <a:r>
              <a:rPr lang="en-CA" dirty="0" smtClean="0"/>
              <a:t>Cocaine, crack</a:t>
            </a:r>
          </a:p>
          <a:p>
            <a:r>
              <a:rPr lang="en-CA" dirty="0" smtClean="0"/>
              <a:t>Speed</a:t>
            </a:r>
          </a:p>
          <a:p>
            <a:r>
              <a:rPr lang="en-CA" dirty="0" smtClean="0"/>
              <a:t>Crystal Meth </a:t>
            </a:r>
            <a:endParaRPr lang="en-CA" dirty="0"/>
          </a:p>
        </p:txBody>
      </p:sp>
    </p:spTree>
    <p:extLst>
      <p:ext uri="{BB962C8B-B14F-4D97-AF65-F5344CB8AC3E}">
        <p14:creationId xmlns="" xmlns:p14="http://schemas.microsoft.com/office/powerpoint/2010/main" val="3061959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1709</Words>
  <Application>Microsoft Office PowerPoint</Application>
  <PresentationFormat>On-screen Show (4:3)</PresentationFormat>
  <Paragraphs>236</Paragraphs>
  <Slides>27</Slides>
  <Notes>13</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Harm Reduction Strategies to Address Crack and Injection Drug Use </vt:lpstr>
      <vt:lpstr>Types of Drugs</vt:lpstr>
      <vt:lpstr>Opiates</vt:lpstr>
      <vt:lpstr>How are opiates used? </vt:lpstr>
      <vt:lpstr>Some effects of opiates</vt:lpstr>
      <vt:lpstr>Opiate Withdrawal</vt:lpstr>
      <vt:lpstr>Overdose awareness</vt:lpstr>
      <vt:lpstr>Health Promotion Strategies</vt:lpstr>
      <vt:lpstr>Stimulants</vt:lpstr>
      <vt:lpstr>How are stimulants used? </vt:lpstr>
      <vt:lpstr>Some effects of stimulants</vt:lpstr>
      <vt:lpstr>Withdrawal from Stimulants</vt:lpstr>
      <vt:lpstr>Overdose awareness</vt:lpstr>
      <vt:lpstr>Harm Reduction Strategies</vt:lpstr>
      <vt:lpstr>Hepatitis C</vt:lpstr>
      <vt:lpstr>Toxic pipes – Tin Can</vt:lpstr>
      <vt:lpstr>Toxic Pipes – Copper Elbow</vt:lpstr>
      <vt:lpstr>Toxic pipes – Asthma inhaler</vt:lpstr>
      <vt:lpstr>Toxic Pipes – Water Bottle</vt:lpstr>
      <vt:lpstr>Toxic Pipes – Ginseng Bottles</vt:lpstr>
      <vt:lpstr>Safer Crack Use Kits</vt:lpstr>
      <vt:lpstr>A note on cigarrettes</vt:lpstr>
      <vt:lpstr>Alcohol</vt:lpstr>
      <vt:lpstr>Some effects of alcohol</vt:lpstr>
      <vt:lpstr>Withdrawal</vt:lpstr>
      <vt:lpstr>Harm Reduction Strategies</vt:lpstr>
      <vt:lpstr>Resources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Harm Reduction Strategies to Address Crack and Injection Drug Use</dc:title>
  <dc:creator>Bo Yih</dc:creator>
  <cp:lastModifiedBy>Eileen</cp:lastModifiedBy>
  <cp:revision>31</cp:revision>
  <dcterms:created xsi:type="dcterms:W3CDTF">2012-03-20T14:34:39Z</dcterms:created>
  <dcterms:modified xsi:type="dcterms:W3CDTF">2012-03-29T18:29:44Z</dcterms:modified>
</cp:coreProperties>
</file>